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5"/>
  </p:notesMasterIdLst>
  <p:handoutMasterIdLst>
    <p:handoutMasterId r:id="rId16"/>
  </p:handoutMasterIdLst>
  <p:sldIdLst>
    <p:sldId id="332" r:id="rId2"/>
    <p:sldId id="334" r:id="rId3"/>
    <p:sldId id="308" r:id="rId4"/>
    <p:sldId id="343" r:id="rId5"/>
    <p:sldId id="339" r:id="rId6"/>
    <p:sldId id="335" r:id="rId7"/>
    <p:sldId id="326" r:id="rId8"/>
    <p:sldId id="340" r:id="rId9"/>
    <p:sldId id="328" r:id="rId10"/>
    <p:sldId id="336" r:id="rId11"/>
    <p:sldId id="341" r:id="rId12"/>
    <p:sldId id="342" r:id="rId13"/>
    <p:sldId id="337" r:id="rId1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907"/>
    <a:srgbClr val="E6E6E6"/>
    <a:srgbClr val="95BC49"/>
    <a:srgbClr val="1A7BAE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3782" autoAdjust="0"/>
  </p:normalViewPr>
  <p:slideViewPr>
    <p:cSldViewPr snapToGrid="0" snapToObjects="1">
      <p:cViewPr varScale="1">
        <p:scale>
          <a:sx n="48" d="100"/>
          <a:sy n="48" d="100"/>
        </p:scale>
        <p:origin x="40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4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dirty="0"/>
              <a:t>单日竞猜</a:t>
            </a:r>
            <a:r>
              <a:rPr lang="zh-CN" dirty="0" smtClean="0"/>
              <a:t>销售额</a:t>
            </a:r>
            <a:r>
              <a:rPr lang="zh-CN" altLang="en-US" dirty="0" smtClean="0"/>
              <a:t>（亿）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8646577335229358E-2"/>
          <c:y val="0.12534924316060267"/>
          <c:w val="0.95309758142446588"/>
          <c:h val="0.80633697734400134"/>
        </c:manualLayout>
      </c:layout>
      <c:lineChart>
        <c:grouping val="standard"/>
        <c:varyColors val="0"/>
        <c:ser>
          <c:idx val="2"/>
          <c:order val="0"/>
          <c:tx>
            <c:strRef>
              <c:f>工作表1!$B$1</c:f>
              <c:strCache>
                <c:ptCount val="1"/>
                <c:pt idx="0">
                  <c:v>系列 3</c:v>
                </c:pt>
              </c:strCache>
            </c:strRef>
          </c:tx>
          <c:spPr>
            <a:ln w="76200" cap="flat" cmpd="sng" algn="ctr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工作表1!$A$2:$A$5</c:f>
              <c:strCache>
                <c:ptCount val="4"/>
                <c:pt idx="0">
                  <c:v>2014最高</c:v>
                </c:pt>
                <c:pt idx="1">
                  <c:v>2018.6.15</c:v>
                </c:pt>
                <c:pt idx="2">
                  <c:v>2018.6.16</c:v>
                </c:pt>
                <c:pt idx="3">
                  <c:v>2018.6.17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8.6999999999999993</c:v>
                </c:pt>
                <c:pt idx="1">
                  <c:v>16.760000000000002</c:v>
                </c:pt>
                <c:pt idx="2">
                  <c:v>20.78</c:v>
                </c:pt>
                <c:pt idx="3">
                  <c:v>23.18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96-4594-8470-0963C397EC1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upDownBars>
          <c:gapWidth val="247"/>
          <c:upBars>
            <c:spPr>
              <a:solidFill>
                <a:schemeClr val="lt1"/>
              </a:solidFill>
              <a:ln w="9525" cap="flat" cmpd="sng" algn="ctr">
                <a:solidFill>
                  <a:schemeClr val="dk1">
                    <a:lumMod val="50000"/>
                    <a:lumOff val="50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dk1">
                    <a:lumMod val="50000"/>
                    <a:lumOff val="50000"/>
                  </a:schemeClr>
                </a:solidFill>
                <a:round/>
              </a:ln>
              <a:effectLst/>
            </c:spPr>
          </c:downBars>
        </c:upDownBars>
        <c:smooth val="0"/>
        <c:axId val="171802752"/>
        <c:axId val="171803312"/>
      </c:lineChart>
      <c:catAx>
        <c:axId val="17180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803312"/>
        <c:crosses val="autoZero"/>
        <c:auto val="1"/>
        <c:lblAlgn val="ctr"/>
        <c:lblOffset val="100"/>
        <c:noMultiLvlLbl val="0"/>
      </c:catAx>
      <c:valAx>
        <c:axId val="17180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802752"/>
        <c:crosses val="autoZero"/>
        <c:crossBetween val="between"/>
        <c:majorUnit val="2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C5264-6CC2-4702-83FD-A2C841C106BF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E62BE-0400-486A-B88F-02D99052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938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E9DB7-EAAF-46BF-8567-B338E2BD4DA9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48F1E-FED3-4459-ADD7-E705DA20F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1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2754007" y="576136"/>
            <a:ext cx="1968138" cy="815875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3632131" y="730168"/>
            <a:ext cx="2276434" cy="816102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7465131" y="576133"/>
            <a:ext cx="1968136" cy="815875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6269186" y="730468"/>
            <a:ext cx="2277031" cy="816103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椭圆 6"/>
          <p:cNvSpPr/>
          <p:nvPr userDrawn="1"/>
        </p:nvSpPr>
        <p:spPr>
          <a:xfrm>
            <a:off x="6018294" y="258282"/>
            <a:ext cx="135753" cy="13575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893887" y="3723339"/>
            <a:ext cx="840422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zh-CN" altLang="en-US" dirty="0"/>
              <a:t>请在此处输入标题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468529" y="4566939"/>
            <a:ext cx="525447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377">
              <a:lnSpc>
                <a:spcPct val="150000"/>
              </a:lnSpc>
              <a:buNone/>
              <a:def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ctr" defTabSz="914377">
              <a:lnSpc>
                <a:spcPct val="15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915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  <a:solidFill>
            <a:srgbClr val="1A7BAE"/>
          </a:solidFill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989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 userDrawn="1"/>
        </p:nvSpPr>
        <p:spPr>
          <a:xfrm flipV="1">
            <a:off x="796" y="0"/>
            <a:ext cx="1973109" cy="1973109"/>
          </a:xfrm>
          <a:prstGeom prst="rtTriangle">
            <a:avLst/>
          </a:prstGeom>
          <a:solidFill>
            <a:srgbClr val="95BC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20738" y="377142"/>
            <a:ext cx="5966996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  <a:p>
            <a:pPr lvl="0"/>
            <a:r>
              <a:rPr lang="zh-CN" altLang="en-US" dirty="0"/>
              <a:t>基本工作介绍</a:t>
            </a:r>
          </a:p>
        </p:txBody>
      </p:sp>
    </p:spTree>
    <p:extLst>
      <p:ext uri="{BB962C8B-B14F-4D97-AF65-F5344CB8AC3E}">
        <p14:creationId xmlns:p14="http://schemas.microsoft.com/office/powerpoint/2010/main" val="157271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2">
    <p:bg>
      <p:bgPr>
        <a:blipFill dpi="0" rotWithShape="1">
          <a:blip r:embed="rId2">
            <a:lum/>
          </a:blip>
          <a:srcRect/>
          <a:tile tx="-11430000" ty="0" sx="30000" sy="3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1"/>
            <a:ext cx="707092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0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278112" y="6255766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A4E8-D049-466C-82BC-CA2DA6973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96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742727"/>
            <a:ext cx="12192000" cy="847429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384271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4207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00649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99449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277407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7139709" y="2841168"/>
            <a:ext cx="4624106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8081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4982454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0890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2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2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1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02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9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863226" y="524027"/>
            <a:ext cx="2356349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3" name="文本占位符 190"/>
          <p:cNvSpPr>
            <a:spLocks noGrp="1"/>
          </p:cNvSpPr>
          <p:nvPr>
            <p:ph type="body" sz="quarter" idx="15" hasCustomPrompt="1"/>
          </p:nvPr>
        </p:nvSpPr>
        <p:spPr>
          <a:xfrm>
            <a:off x="1143527" y="531587"/>
            <a:ext cx="38890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 b="0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0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502920"/>
          </a:xfrm>
          <a:prstGeom prst="rect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0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54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7" r:id="rId2"/>
    <p:sldLayoutId id="2147483698" r:id="rId3"/>
    <p:sldLayoutId id="2147483699" r:id="rId4"/>
    <p:sldLayoutId id="2147483700" r:id="rId5"/>
    <p:sldLayoutId id="2147483690" r:id="rId6"/>
    <p:sldLayoutId id="2147483691" r:id="rId7"/>
    <p:sldLayoutId id="2147483704" r:id="rId8"/>
    <p:sldLayoutId id="2147483715" r:id="rId9"/>
    <p:sldLayoutId id="2147483716" r:id="rId10"/>
    <p:sldLayoutId id="2147483726" r:id="rId11"/>
    <p:sldLayoutId id="2147483730" r:id="rId12"/>
    <p:sldLayoutId id="2147483731" r:id="rId13"/>
    <p:sldLayoutId id="2147483732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hyperlink" Target="https://www.fifa.com/worldcu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622321" y="4523507"/>
            <a:ext cx="9144000" cy="2387600"/>
          </a:xfrm>
        </p:spPr>
        <p:txBody>
          <a:bodyPr>
            <a:normAutofit/>
          </a:bodyPr>
          <a:lstStyle>
            <a:lvl1pPr algn="ctr" defTabSz="1219170">
              <a:spcBef>
                <a:spcPct val="0"/>
              </a:spcBef>
              <a:buNone/>
              <a:defRPr sz="4800">
                <a:solidFill>
                  <a:srgbClr val="BF3420"/>
                </a:solidFill>
                <a:latin typeface="+mn-ea"/>
                <a:cs typeface="+mj-cs"/>
              </a:defRPr>
            </a:lvl1pPr>
          </a:lstStyle>
          <a:p>
            <a:r>
              <a:rPr lang="zh-CN" altLang="en-US" b="1" spc="300" dirty="0">
                <a:solidFill>
                  <a:schemeClr val="bg1"/>
                </a:solidFill>
              </a:rPr>
              <a:t>小小数据大大信息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622320" y="4528370"/>
            <a:ext cx="9144000" cy="2387600"/>
          </a:xfrm>
        </p:spPr>
        <p:txBody>
          <a:bodyPr>
            <a:normAutofit/>
          </a:bodyPr>
          <a:lstStyle>
            <a:lvl1pPr algn="ctr" defTabSz="1219170">
              <a:spcBef>
                <a:spcPct val="0"/>
              </a:spcBef>
              <a:buNone/>
              <a:defRPr sz="4800">
                <a:solidFill>
                  <a:srgbClr val="BF3420"/>
                </a:solidFill>
                <a:latin typeface="+mn-ea"/>
                <a:cs typeface="+mj-cs"/>
              </a:defRPr>
            </a:lvl1pPr>
          </a:lstStyle>
          <a:p>
            <a:r>
              <a:rPr lang="zh-CN" altLang="en-US" b="1" spc="300" dirty="0"/>
              <a:t>小小数据大大信息</a:t>
            </a:r>
          </a:p>
        </p:txBody>
      </p:sp>
    </p:spTree>
    <p:extLst>
      <p:ext uri="{BB962C8B-B14F-4D97-AF65-F5344CB8AC3E}">
        <p14:creationId xmlns:p14="http://schemas.microsoft.com/office/powerpoint/2010/main" val="947908494"/>
      </p:ext>
    </p:extLst>
  </p:cSld>
  <p:clrMapOvr>
    <a:masterClrMapping/>
  </p:clrMapOvr>
  <p:transition spd="med" advClick="0" advTm="4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2000" accel="6000" decel="10000" autoRev="1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bldLvl="2" rev="1"/>
      <p:bldP spid="4" grpId="0" build="allAtOnce" rev="1"/>
    </p:bldLst>
  </p:timing>
  <p:extLst mod="1">
    <p:ext uri="{E180D4A7-C9FB-4DFB-919C-405C955672EB}">
      <p14:showEvtLst xmlns:p14="http://schemas.microsoft.com/office/powerpoint/2010/main">
        <p14:playEvt time="1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世界杯竞彩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5194570" y="3636243"/>
            <a:ext cx="6569245" cy="276999"/>
          </a:xfrm>
        </p:spPr>
        <p:txBody>
          <a:bodyPr/>
          <a:lstStyle/>
          <a:p>
            <a:r>
              <a:rPr lang="zh-CN" altLang="en-US" dirty="0" smtClean="0"/>
              <a:t>数据来源于网络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9456" y="-3167055"/>
            <a:ext cx="3437159" cy="118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666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zh-CN" altLang="en-US" sz="666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4001119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/>
          <a:srcRect l="27003" r="27052" b="9880"/>
          <a:stretch/>
        </p:blipFill>
        <p:spPr>
          <a:xfrm>
            <a:off x="-27174" y="-9728"/>
            <a:ext cx="12179030" cy="6867728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392641" y="3189186"/>
            <a:ext cx="10361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318661" y="1950118"/>
            <a:ext cx="2081327" cy="1478882"/>
            <a:chOff x="1681811" y="1897363"/>
            <a:chExt cx="2433203" cy="1728907"/>
          </a:xfrm>
        </p:grpSpPr>
        <p:sp>
          <p:nvSpPr>
            <p:cNvPr id="26" name="圆角矩形 25"/>
            <p:cNvSpPr/>
            <p:nvPr/>
          </p:nvSpPr>
          <p:spPr>
            <a:xfrm>
              <a:off x="1681811" y="3057583"/>
              <a:ext cx="2385509" cy="568687"/>
            </a:xfrm>
            <a:prstGeom prst="roundRect">
              <a:avLst>
                <a:gd name="adj" fmla="val 78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rPr>
                <a:t>2014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092580" y="1897363"/>
              <a:ext cx="2022434" cy="10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75</a:t>
              </a:r>
              <a:r>
                <a:rPr kumimoji="0" lang="zh-CN" altLang="en-US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亿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cxnSp>
        <p:nvCxnSpPr>
          <p:cNvPr id="29" name="直接连接符 28"/>
          <p:cNvCxnSpPr/>
          <p:nvPr/>
        </p:nvCxnSpPr>
        <p:spPr>
          <a:xfrm flipH="1">
            <a:off x="8080727" y="3189186"/>
            <a:ext cx="10361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9029957" y="1950118"/>
            <a:ext cx="2156360" cy="1478882"/>
            <a:chOff x="2092580" y="1897363"/>
            <a:chExt cx="2520923" cy="1728907"/>
          </a:xfrm>
        </p:grpSpPr>
        <p:sp>
          <p:nvSpPr>
            <p:cNvPr id="31" name="圆角矩形 30"/>
            <p:cNvSpPr/>
            <p:nvPr/>
          </p:nvSpPr>
          <p:spPr>
            <a:xfrm>
              <a:off x="2197183" y="3057583"/>
              <a:ext cx="2335493" cy="568687"/>
            </a:xfrm>
            <a:prstGeom prst="roundRect">
              <a:avLst>
                <a:gd name="adj" fmla="val 78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rPr>
                <a:t>2018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092580" y="1897363"/>
              <a:ext cx="2520923" cy="10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119</a:t>
              </a:r>
              <a:r>
                <a:rPr kumimoji="0" lang="zh-CN" altLang="en-US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亿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3359191" y="-873760"/>
            <a:ext cx="5801895" cy="58018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9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156%</a:t>
            </a:r>
          </a:p>
          <a:p>
            <a:pPr algn="ctr"/>
            <a:r>
              <a:rPr lang="zh-CN" alt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增幅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46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/>
          <p:cNvGraphicFramePr/>
          <p:nvPr>
            <p:extLst/>
          </p:nvPr>
        </p:nvGraphicFramePr>
        <p:xfrm>
          <a:off x="506935" y="425528"/>
          <a:ext cx="11130684" cy="599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582837" y="2604949"/>
            <a:ext cx="4021247" cy="2974841"/>
            <a:chOff x="465948" y="1748524"/>
            <a:chExt cx="4021247" cy="2974841"/>
          </a:xfrm>
          <a:solidFill>
            <a:schemeClr val="tx1"/>
          </a:solidFill>
        </p:grpSpPr>
        <p:cxnSp>
          <p:nvCxnSpPr>
            <p:cNvPr id="8" name="直接连接符 7"/>
            <p:cNvCxnSpPr/>
            <p:nvPr/>
          </p:nvCxnSpPr>
          <p:spPr>
            <a:xfrm>
              <a:off x="1758568" y="2258676"/>
              <a:ext cx="2338116" cy="1300079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27937" y="2208571"/>
              <a:ext cx="2219230" cy="2219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18361" y="2469316"/>
              <a:ext cx="455117" cy="1831309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045702" y="1748524"/>
              <a:ext cx="798716" cy="7987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15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44418" y="3029199"/>
              <a:ext cx="2188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239%</a:t>
              </a:r>
              <a:endPara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983754" y="4036905"/>
              <a:ext cx="2970860" cy="238722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3706174" y="3448668"/>
              <a:ext cx="781021" cy="7810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16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465948" y="3981020"/>
              <a:ext cx="742345" cy="7423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17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698541" y="3315989"/>
            <a:ext cx="218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192%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37003" y="4364031"/>
            <a:ext cx="218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267%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37431" y="3729478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78819" y="2084814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01876" y="4220252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54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hlinkClick r:id="rId2" highlightClick="1"/>
          </p:cNvPr>
          <p:cNvSpPr txBox="1"/>
          <p:nvPr/>
        </p:nvSpPr>
        <p:spPr>
          <a:xfrm>
            <a:off x="6029766" y="0"/>
            <a:ext cx="1800000" cy="102650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94570" y="2870519"/>
            <a:ext cx="6569245" cy="584775"/>
          </a:xfrm>
        </p:spPr>
        <p:txBody>
          <a:bodyPr/>
          <a:lstStyle/>
          <a:p>
            <a:r>
              <a:rPr lang="zh-CN" altLang="en-US" sz="3200" dirty="0" smtClean="0"/>
              <a:t>点选</a:t>
            </a:r>
            <a:r>
              <a:rPr lang="zh-CN" altLang="en-US" sz="3200" dirty="0"/>
              <a:t>数字</a:t>
            </a:r>
            <a:r>
              <a:rPr lang="zh-CN" altLang="en-US" sz="3200" dirty="0" smtClean="0"/>
              <a:t>复看</a:t>
            </a:r>
            <a:endParaRPr lang="zh-CN" altLang="en-US" sz="3200" dirty="0"/>
          </a:p>
        </p:txBody>
      </p:sp>
      <p:sp>
        <p:nvSpPr>
          <p:cNvPr id="6" name="文本框 5">
            <a:hlinkHover r:id="" action="ppaction://noaction" highlightClick="1"/>
          </p:cNvPr>
          <p:cNvSpPr txBox="1"/>
          <p:nvPr/>
        </p:nvSpPr>
        <p:spPr>
          <a:xfrm>
            <a:off x="0" y="-24714"/>
            <a:ext cx="1800000" cy="10265054"/>
          </a:xfrm>
          <a:prstGeom prst="rect">
            <a:avLst/>
          </a:prstGeom>
          <a:solidFill>
            <a:srgbClr val="1A7BAE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2009922" y="0"/>
            <a:ext cx="1800000" cy="10265054"/>
          </a:xfrm>
          <a:prstGeom prst="rect">
            <a:avLst/>
          </a:prstGeom>
          <a:solidFill>
            <a:srgbClr val="95BC49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hlinkHover r:id="" action="ppaction://noaction" highlightClick="1"/>
          </p:cNvPr>
          <p:cNvSpPr txBox="1"/>
          <p:nvPr/>
        </p:nvSpPr>
        <p:spPr>
          <a:xfrm>
            <a:off x="4019844" y="-24714"/>
            <a:ext cx="1800000" cy="10265054"/>
          </a:xfrm>
          <a:prstGeom prst="rect">
            <a:avLst/>
          </a:prstGeom>
          <a:solidFill>
            <a:srgbClr val="FDA907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6800" kern="0" dirty="0" smtClean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218954" y="1795538"/>
            <a:ext cx="6569245" cy="1015663"/>
          </a:xfrm>
        </p:spPr>
        <p:txBody>
          <a:bodyPr/>
          <a:lstStyle/>
          <a:p>
            <a:r>
              <a:rPr lang="en-US" altLang="zh-CN" dirty="0" smtClean="0"/>
              <a:t>replay</a:t>
            </a:r>
            <a:endParaRPr lang="zh-CN" altLang="en-US" dirty="0"/>
          </a:p>
        </p:txBody>
      </p:sp>
      <p:pic>
        <p:nvPicPr>
          <p:cNvPr id="12" name="图片 11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/>
          <a:srcRect l="1366" t="20934" r="64733" b="8845"/>
          <a:stretch/>
        </p:blipFill>
        <p:spPr>
          <a:xfrm>
            <a:off x="12192000" y="949837"/>
            <a:ext cx="4300504" cy="5010912"/>
          </a:xfrm>
          <a:prstGeom prst="rect">
            <a:avLst/>
          </a:prstGeom>
        </p:spPr>
      </p:pic>
      <p:pic>
        <p:nvPicPr>
          <p:cNvPr id="13" name="图片 12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l="1366" t="20756" r="64833" b="8134"/>
          <a:stretch/>
        </p:blipFill>
        <p:spPr>
          <a:xfrm>
            <a:off x="12198343" y="905437"/>
            <a:ext cx="4287818" cy="5099713"/>
          </a:xfrm>
          <a:prstGeom prst="rect">
            <a:avLst/>
          </a:prstGeom>
        </p:spPr>
      </p:pic>
      <p:pic>
        <p:nvPicPr>
          <p:cNvPr id="14" name="图片 13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 l="1466" t="21466" r="64734" b="8311"/>
          <a:stretch/>
        </p:blipFill>
        <p:spPr>
          <a:xfrm>
            <a:off x="12198343" y="941266"/>
            <a:ext cx="4287818" cy="50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9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84154 -0.0020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70" y="-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82643 0.007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37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43528 0.0048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2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78385 -0.00694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3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16614 -0.00648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-32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00156 0.00162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78" y="6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83099 0.00463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9" y="2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43528 0.0048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23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78385 -0.0044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3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-0.32969 4.07407E-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84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00612 0.0074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99" y="37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98985 0.0037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92" y="18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78385 -0.01505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3" y="-76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43528 0.0048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1" grpId="4" animBg="1"/>
      <p:bldP spid="4" grpId="0" build="p"/>
      <p:bldP spid="4" grpId="1" build="p"/>
      <p:bldP spid="4" grpId="2" build="p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8" grpId="3" animBg="1"/>
      <p:bldP spid="8" grpId="4" animBg="1"/>
      <p:bldP spid="7" grpId="0" animBg="1"/>
      <p:bldP spid="7" grpId="1" animBg="1"/>
      <p:bldP spid="7" grpId="2" animBg="1"/>
      <p:bldP spid="7" grpId="3" animBg="1"/>
      <p:bldP spid="7" grpId="4" animBg="1"/>
      <p:bldP spid="9" grpId="0" build="p"/>
      <p:bldP spid="9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世界杯赛况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5194570" y="3636243"/>
            <a:ext cx="6569245" cy="276999"/>
          </a:xfrm>
        </p:spPr>
        <p:txBody>
          <a:bodyPr/>
          <a:lstStyle/>
          <a:p>
            <a:r>
              <a:rPr lang="zh-CN" altLang="en-US" dirty="0" smtClean="0"/>
              <a:t>数据来源于网络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9456" y="-3167055"/>
            <a:ext cx="3437159" cy="118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666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666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413588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025081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13" name="矩形 12"/>
          <p:cNvSpPr/>
          <p:nvPr/>
        </p:nvSpPr>
        <p:spPr>
          <a:xfrm>
            <a:off x="7489353" y="-2009712"/>
            <a:ext cx="7122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1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7" name="矩形 6"/>
          <p:cNvSpPr/>
          <p:nvPr/>
        </p:nvSpPr>
        <p:spPr>
          <a:xfrm>
            <a:off x="6506384" y="-1994964"/>
            <a:ext cx="7122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6</a:t>
            </a:r>
          </a:p>
          <a:p>
            <a:r>
              <a:rPr lang="en-US" altLang="zh-CN" sz="7200" dirty="0" smtClean="0"/>
              <a:t>5</a:t>
            </a:r>
          </a:p>
          <a:p>
            <a:r>
              <a:rPr lang="en-US" altLang="zh-CN" sz="7200" dirty="0" smtClean="0"/>
              <a:t>4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17" name="矩形 16"/>
          <p:cNvSpPr/>
          <p:nvPr/>
        </p:nvSpPr>
        <p:spPr>
          <a:xfrm>
            <a:off x="9543780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18" name="矩形 17"/>
          <p:cNvSpPr/>
          <p:nvPr/>
        </p:nvSpPr>
        <p:spPr>
          <a:xfrm>
            <a:off x="10050013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15" name="矩形 14"/>
          <p:cNvSpPr/>
          <p:nvPr/>
        </p:nvSpPr>
        <p:spPr>
          <a:xfrm>
            <a:off x="8531314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20" name="矩形 19"/>
          <p:cNvSpPr/>
          <p:nvPr/>
        </p:nvSpPr>
        <p:spPr>
          <a:xfrm>
            <a:off x="6997869" y="-2011459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2</a:t>
            </a:r>
          </a:p>
          <a:p>
            <a:r>
              <a:rPr lang="en-US" altLang="zh-CN" sz="7200" dirty="0" smtClean="0"/>
              <a:t>1</a:t>
            </a:r>
          </a:p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0</a:t>
            </a:r>
          </a:p>
          <a:p>
            <a:endParaRPr lang="en-US" altLang="zh-CN" sz="7200" dirty="0" smtClean="0"/>
          </a:p>
        </p:txBody>
      </p:sp>
      <p:sp>
        <p:nvSpPr>
          <p:cNvPr id="16" name="矩形 15"/>
          <p:cNvSpPr/>
          <p:nvPr/>
        </p:nvSpPr>
        <p:spPr>
          <a:xfrm>
            <a:off x="9037547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19" name="矩形 18"/>
          <p:cNvSpPr/>
          <p:nvPr/>
        </p:nvSpPr>
        <p:spPr>
          <a:xfrm>
            <a:off x="10556244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 smtClean="0"/>
              <a:t>0</a:t>
            </a:r>
          </a:p>
          <a:p>
            <a:r>
              <a:rPr lang="en-US" altLang="zh-CN" sz="7200" dirty="0" smtClean="0"/>
              <a:t>9</a:t>
            </a:r>
          </a:p>
          <a:p>
            <a:r>
              <a:rPr lang="en-US" altLang="zh-CN" sz="7200" dirty="0" smtClean="0"/>
              <a:t>8</a:t>
            </a:r>
          </a:p>
          <a:p>
            <a:r>
              <a:rPr lang="en-US" altLang="zh-CN" sz="7200" dirty="0" smtClean="0"/>
              <a:t>7</a:t>
            </a:r>
          </a:p>
          <a:p>
            <a:r>
              <a:rPr lang="en-US" altLang="zh-CN" sz="7200" dirty="0" smtClean="0"/>
              <a:t>0</a:t>
            </a:r>
          </a:p>
        </p:txBody>
      </p:sp>
      <p:sp>
        <p:nvSpPr>
          <p:cNvPr id="5" name="矩形 4"/>
          <p:cNvSpPr/>
          <p:nvPr/>
        </p:nvSpPr>
        <p:spPr>
          <a:xfrm>
            <a:off x="6506384" y="2302328"/>
            <a:ext cx="4967224" cy="58539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800" b="1" kern="0" dirty="0" smtClean="0">
                <a:solidFill>
                  <a:schemeClr val="accent1"/>
                </a:solidFill>
              </a:rPr>
              <a:t>揭幕战收视</a:t>
            </a:r>
            <a:endParaRPr lang="en-US" altLang="zh-CN" sz="4800" b="1" kern="0" dirty="0" smtClean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 smtClean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 smtClean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819"/>
            <a:ext cx="8989996" cy="6360628"/>
          </a:xfrm>
          <a:prstGeom prst="rtTriangl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2" name="矩形 1"/>
          <p:cNvSpPr/>
          <p:nvPr/>
        </p:nvSpPr>
        <p:spPr>
          <a:xfrm>
            <a:off x="6071616" y="513587"/>
            <a:ext cx="5986272" cy="99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93536" y="-1"/>
            <a:ext cx="5986272" cy="482247"/>
          </a:xfrm>
          <a:prstGeom prst="rect">
            <a:avLst/>
          </a:prstGeom>
          <a:solidFill>
            <a:srgbClr val="1A7BAE"/>
          </a:solidFill>
          <a:ln>
            <a:solidFill>
              <a:srgbClr val="1A7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1065106"/>
      </p:ext>
    </p:extLst>
  </p:cSld>
  <p:clrMapOvr>
    <a:masterClrMapping/>
  </p:clrMapOvr>
  <p:transition spd="med" advClick="0" advTm="3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3889 L -0.00104 0.6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0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0.04514 L -0.00222 0.641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0.04514 L -0.00221 0.641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0.04514 L -0.00221 0.641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0.04514 L -0.00222 0.641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08333E-7 0.04514 L -0.00221 0.641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4.44444E-6 L 0.00013 0.4893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46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5E-6 -1.11111E-6 L 0.00013 0.4893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46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25E-7 1.11111E-6 L 0.00013 0.4893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7" grpId="0"/>
      <p:bldP spid="17" grpId="0"/>
      <p:bldP spid="18" grpId="0"/>
      <p:bldP spid="15" grpId="0"/>
      <p:bldP spid="20" grpId="0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19598" y="5170941"/>
            <a:ext cx="995280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荷兰国际集团预测：巴西夺冠；德国商业银行预测：德国夺冠；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丹麦丹斯克银行预测：巴西夺冠；麻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理工大学预测：西班牙夺冠；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盛集团预测：巴西夺冠；瑞银预测：德国、巴西、西班牙最有可能夺冠；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67376" y="4442026"/>
            <a:ext cx="3057248" cy="669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 smtClean="0">
                <a:solidFill>
                  <a:schemeClr val="accent1"/>
                </a:solidFill>
              </a:rPr>
              <a:t>大数据赛前预测</a:t>
            </a:r>
            <a:endParaRPr lang="en-US" altLang="zh-CN" sz="3200" b="1" kern="0" dirty="0">
              <a:solidFill>
                <a:schemeClr val="accent1"/>
              </a:solidFill>
            </a:endParaRPr>
          </a:p>
        </p:txBody>
      </p:sp>
      <p:sp>
        <p:nvSpPr>
          <p:cNvPr id="19" name="AutoShape 4" descr="data:image/jpeg;base64,/9j/4AAQSkZJRgABAQAAAQABAAD/2wBDAAgGBgcGBQgHBwcJCQgKDBQNDAsLDBkSEw8UHRofHh0aHBwgJC4nICIsIxwcKDcpLDAxNDQ0Hyc5PTgyPC4zNDL/2wBDAQkJCQwLDBgNDRgyIRwhMjIyMjIyMjIyMjIyMjIyMjIyMjIyMjIyMjIyMjIyMjIyMjIyMjIyMjIyMjIyMjIyMjL/wAARCAEcAak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kKKKK+cP20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oP8AhCPEP/QPP/f5P8aP+EI8Q/8AQPP/AH+T/GvYsCjAr5T+3a/8q/H/ADPi/wD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KKKK8M8IKKKKACiiigAooooAKKKKACiiigAooooADRmqd1qlhZNIlxdxJLHEZ2i3Zk2AElgo5I+Vug5wfSq1r4gsLu9NnC0huEkMMy7CfKlBkGxiMgH9zLyMj5evzLnsjgsROHPGDate9uhm6sE7Nmpz171iP4lgW4Zvs1wdPjla3kvRGwSOVS4fII4jXZgyfdBYDOAxFuHXdHuDIYNWsZPKDF9lwjbQoJbODxgAk56AZNcPcaxYXVvCI4IZrCbVjdPbLeZSe2dCN7BjtGZGDmI7cdWA+Zq9TLcoq11Jzpuy+X9fl3OetiYQS95I9I60tU49V0+e3iuINQtZIZZfJjkSZSry4J2Ag4LYBOBzgVVn8Q6fBfPYea73ofykgCFTLLhCI1ZsIWIkQ43cBsnABI82OAxMp8kabv6G7qwSu2rGsMUcVSs9W07UHCWl7BNJ5aymNJAXCsAykr94AhlPIHUVdrmqU505cs00/MtST1QUUUVkUFFFFABRRRQAUUUUAFFFFABRRRQAUUUUAFFFFABRRRQAUUUUAFFFFABRRRQAUUUUAFFFFABRRRQAUUUUAFFFFABRRRQAUUUUAFFFFABRRRQAUUUUAJ3qtf3iafZyXUiO0aEbgmOASBkkkAKM5JJAABJIANWe9ZuvyyQ6PNLGbc4G1ku4hJbsrAofPBwREN25iCCoUnkAqezBU41cRCEtm0mZ1G1FtbnHQyi5EcE1n/aWtajaRlbSe6aW0eJWYmeUhArL5jMwUGQKSvlkKQRk6tHdwXUzXelaSqaWY5J7bS4pI1maffGVknBV4x5bMwIUqxyCSSAX32qXMMemeJNIuGli1GxSB7qcebLGY+DHuI2qCxJPALMpI4FU9LjW4ttRvr9JLh5JVEM00YuC06RMVTOS0SIP3jnad6rt6DY/wB5heZ1m3a1np57Wtsl8jjqYKTwX1lNaOzXX1LptfC17YWtzrV88s7W6/6NZPiIp12AIqrGW5JVdg55ycuaF9f28WoWj2xkMz6LLcNdyACRpo45wZQm/G7dFu/i5OTg4IqeIIl07WLxJPLjUO8gVF2hVzkgL1wDwCQNwAYAAjO3e6RLBq2naT9nhjvLvQHtcgByZmjuGcAsflG7JyCOpGccVeFrVISlKU3aSfXp/kup1Znl+CoYejOl7zk1e/yIIJfD+j6Ndvo2q39i/ksrRXcZmEqAH5SozGykMy4kVtu4kAHk3PD9lq8FyV0/SNOgkmin8yO/Uywh4SluyQS+Y0mwRsqkMpAZSFODhcLw/Y/2xqMAjSOWIFXZJFyknUqjAgkB8EE4JA3NjAOJ9ciSO8tZ7C3uI7a2GBdyxKkjSyKkgUMCW2CPyTGHO5QxUn5dqlKUvZVISlfrr0fTt+Z0YzLMLHG08Nhm7PfW6TZ0sc0MM99bix/se906BmFpFelYUjZwVuICQF2hlJZMLGxYeaQV47XTNRg1ewS9ts+U5YKSVIO1ipIKkqQSpIIJBGCDg15toc95ew6jql9fMttZWT2aXH2hYJFkmK4BmbAGByNxOCykDIGe88MQtDoy+ZDbwM8sh8q0z9nUBiAYQScRsAHA9GyAAcDwM3pxeFU5P3ouy67q7V3q+j622ucTg6OJlRvdLqtjZooor5M6wooooAKKKKACiiigAooooAKKKKACiiigAooooAKKKKACiiigAooooAKKKKACiiigAooooAKKKKACiiigAooooAKKKKACiiigAooooAKKKKAE570dBRyeDXkXxG1/VNG8TILm/wBQtrI4NosBMaMMLuYlSCxDAggnIBGBggn0cvwMsbW9lF20v/wxOybbtY9XtLy3vrVLmzuIbiB87ZIXDq2CQcEEg4II/CpwQpDcZBzyM1846d461dpLQ2+q3Y1FQyrbQxYikkJIVFiXKEEEchQSxPQgMfome4htomluJY4oxjc8jAKMnAyTx1NdOZ5XPAVI2d+Zu3fQlNOKba1RxuqaVrNj/olrqep3VtexGOeWWBLqSRwiqASDH5ZKRhQ5LAliW2thm42+u9Kh1dp7CGGwSaC3ubK2ubu3ngeYx/vBOJGV0xuKA5yCHIJ4WvT9RvPDuq6dPYXt9p09rOu2SNrhcMPzyCDggjkEAjBFeXanrK2Fxa2GqaHBa3cVswM9tPEkN8rbQZR+4IGSCwIwVyw4ya9/Ka9WtCUakfe63SV93fz7P5fLiqRn8FF3UuhPaPp9tfLHcXtjfJ/ZksTzXmqQGOSUFcJbOCTEAXJUup4GNo5arEdtY/8ACLPqTT6iNBNsVS4aSE35AlEZhEg/dC35/wBWTkkNgYGKoWPju40i3ii06GxEauzKk90TjcADuKBQ/TjcuV6A8Coz4+uxqP8AaDW2li5/56fb5+mc4xuxjPbGPau+cMQ7KMNvNa+X/B/A6KeHxM4JVbpLZaaP70Xbm40iWG1s4Z9Nt7lLGE+db6jbvC1xvckXBlb50DLG2EUkDIyQFqC0Gl3GuxxzPp87gyz3MVre29vauSjbFhxIxwzRgMxCvtKFgMCo5vHj6hDqEd+beQXUkZMUN+VXao6AuGCAEA4VQWJJLcAGTTPFelQ3VtapoVtfBrdtsf2mCQLJvJUyO8SkHJUZDEBSDgkEC1GtZvk/Fdl6XM5PGU6iqvR7c19f1Ojs7a+8VG2t4ru7ttPhgyCkJgNmskbDygXDCeTypNm8bQow3JbFehQxiCJIVLlEUKpd2diAMcsxJJ9yST3rmtE1jwpoeiWemw+ItHZbeMKXF3GodjyzY3HGWLHHbNdJbXNvewRz21xFPBJyksbBlYexGcj6V8hmdWtUnyOLVNPS6svX+vz1Kw8IwV27t7kn0o+vWvBNV8ZeLzNeaZrOow2bT/aEntPIgXygqFjGN5yVZWG0kndwFJJOCx8a+K5bcWdhq6ectrCbeCJLQ4ZigCKiod3ysQFBDLg7gADXb/qviOTm9pH8bW9bFuvFas98oqtYSXUun20l7CIbpolM0QYEI5AJAIJyAcjOTVkV8zOPLJxN07q4UUUVAwooooAKKKKACiiigAooooAKKKKACiiigAooooAKKKKACiiigAooooAKKKKACiiigAooooAKKKKACiiigAooooAKKKKACiiigBDxXC6tJYW/irUIPECaHcQTLHcWP9q3GPKXYEdVDoyr8yZIGCd2TnHHdY4qhpemafqfjPVf7Qsra78rTrTyxPEJNm6S53YyDjO1c464HoK97IKXtsS6d7XT169DkxbagnHdM4jULTRL3Txb6JpnhldSu3WOyl0+4XzEkB3Fw6RgpsVXbIJ5UDDEgHe+If8AyJV3/wBdbf8A9HpVfXLCz074yaNHY2VvbI2nyMRDEqZI3+gH+celWfiH/wAiXd/9drf/ANHpXo4+i8Pj8PRvdXTu731dur8hZbJ1G5Pe9jyglVUlsKoByTxwO5NUL6+nQI1iIJtwycuvOWCjHzDJJJ4GTwTjAJFy4V5IWjSJZHkwgRn2A5OMFuijnqcAdSQMkYEk6ER3bW9hufYIZLeF0V5AYndAFX7481s5yAMgAARge/haKn7z+4+wzvNFhZRoRdm1dvqtf1N+G4hnJ8maOTGM7GBxnpnFd18Jv+R+f/sGT/8Ao2CvMNCljleZobCC1jH7s+TcmQsy9yCxOSGPzDCnHAGDXqHwl/5H1/8AsFz/APo2Cro0/Z4pRX9aEY7GLGZNKrpfRO3qj0tfHnhl9T+wx6tbTMtuLl5YWDxRoZFjG5xkAlnHGeBycDBPCeMfi5FZeIrax0O+8uO38z7RPNaiW3mbaNi5VhJtB3EuoPIAAcEgc94s8I+Ifh5rd14o0af7ZpjLi6e8kWVpN5UOs6kLuV2P8Oe5JUgGvNNX1WTWtTe5+y21qH2hLWzjKRR4UDCLk4zjOB3NfW4XLfrHvqXuW1fVM+ESTTu7dj6Gj+LukyTaNZCwujqWozpCYf8AllFmURlxKQBImd5VkBDbcHaTw/Qm3XevHYi/8TefhFCjjaM4AAyepPUnJOSSayND0eyT4j+HLXWY9upWPha3MEDlSqyqzKxyG5ZRuwAGHVsgqCdfw/8A8fWv/wDYXuP/AGWvkOKoQjl/u91f8R0W1iIr1Oc1dNCHia9bXodFkuVkWS1/tW5EYFu0SKAoYMGHmJMcH7pycfMCWI2iHVNKt9GsPDcV7c3KtHPp86l1jjIeXDLGDgqpXAPO7BBGcdjpmm2Op+M9VW/sre6WLT7MxieISBS0lznG4HGcDOOuB6VyOlWVtZfHDxTFa20MEaWsIRYkChQY4SQABwCefrXlrC2y5YvmekU7Xdtkl1t6mk5S9q49G/I72iiivhD1QooooAKKKKACiiigAooooAKKKKACiiigAooooAKKKKACiiigAooooAKKKKACiiigAooooAKKKKACiiigAooooAKKKKACiiigAooooAhnuYLSAzTypFEuMu7AAZOBknjrXJQ+PLfTtcvtSsrT7XbzRW9q8zymJVKNKwIG0tjDnPH8PTkZ0vGWlvqnh6YRBzLAfORFBJYgHIAAJJIJwByTiuY+GWgp4jt9Wgv3nggVoS8EbL+9AZiNxwSOV/hI619XkGHbvVpP39rHbSo4T6tKtXu7NaeV1r69i1f3er6r4jOvbLCG8sZfsawOH+VHbajE9TnzDzgAhQQO1ZfjPxJefY7zQL2KB5PPhK3ETFRt3o4ypyc4689++MnX8YWGkaD4mkaaCR7FI7SSdHnkctvW9QnLNyQUiwSeApIwetTxhoGjL4WbWLGOQSNJbyrIZHYuGlUZIYk8hs9jn8a9LFx9njKaxK5m7WdtnfRXDCSwnLzKDSe2ltdNb3PPtTRJNLulcAr5bHkegJB/MVYu7XT9R8QWzadcwnT5LJJg09p5W3Ex37ijqHYLGwMgJBxuJUKZI6mpwTTwIkJIAfc46hlAPBGRkE8Yz3rLl065uY5VvIXuCsW+BlRIyZmVQ24hskAgAdiATgEnPr4NJxs5Jb7j4mo16+Jj7Ok5JLdJvc6C8n0SfVDcaQY1j+yK0wEHkeTIZJWaMoSQu0bQcEg4B710Xw98QaZoXiyTUdQnkitBYSQ+YsDvlmkiIACgk5CnkDHvyK4SCSeCd47g2/zMscbGIKActtHB6AAEDrlgMjrV6P7ObUs324TNELhVdmDspG5SoztIII4HHIyOld+Dy+WIquqpxVtrvfQ4amZww2XQwVanK73stVr1uer+IPhx4b8Q6vc+LdT8WP8A2TOgYzCaFEVtwVQJcbfLAAUDG4nksSa8g8ZW2knxRqcXhzT7iHTbPEZzIZVwpCGQHkhCSuCSc7gcjcFHTeEs67dSeDri9uYrLVo9w8rC7HMZlSUqRg7lVlKn7wKsMEKa7GP4Mw6R4d1F0uWur660j7PLC5by1uNySeYjIu4qrRghSpJxgnkivYwWNdCUlVbdtEltZvX8NjyJxtJWd09vTzGfDyTxJ478Sad4r1ZrZLXSIZLVJIUCvdSMuG3Aemdx6AHG0ctiSXWL/TPF2oaHDDaW8s19NMZpSWDlxujBweCRgceo4yDm38DNKuNN8PawbtL23uDfCKS1uQU8vEaMG2EDazCQZPcKvpU2m6Npl9qmuXc9kks66jPGxlw4I3AjAIwOvuevODgfPcUVKUaEnJXjzJJL5nRl06EMQ/aq907eT7lO017VdO1+W8M1p5N7bBDdLbtJFthaZhgh+pDMSMk9BjgmsmyvNQt/GL+IJbX7Rd6usSSRRAooXy15QNndgKhJyACHB4Kkdd4L0/w54q0vUroaRbmB7oxpvhVXRfKjBAI5XnceCCCT0Ncr4ijj8Manq66VEFitLy1WK3mkd4zvhdjkZ5O5VIJyQQCOmD5v1at9UUXJcrVuV6fI9RVMJOsqUoe+3ZLo36p/1Y7jTdWstWiMlncJKB94A4I5IGQeR0PUc1d6jFcr4E0afS9Kaa7gMNxckOUY/MqgcAjoCCSePXn0HV9TXwWLpwp1nCm7pBiIQhVcabulswooorkMgooooAKKKKACiiigAooooAKKKKACiiigAooooAKKKKACiiigAooooAKKKKACiiigAooooAKKKKACiiigAooooAKKKKACiiigBOD1rm18V6J4V13UZGAk8+KBTHaIpbzA028scgZ5XIPPPftP4yaVfCWoND5m8ICfLBJ25G7gckYzn2zXG+CvBC+J7iU3d08EUcMU4WMBmkSQyAcknaQ0ZBBBPBBAr6rhzDz5nXg9drHZRw2FlQlVxU2op2st2UPEWuXvjfXGEdps+0JDELZTuz5fmFcnA/56yZ6DBGRxmuy1vTvM8BWmmXBeJnlsYJCpBKZniU4JBGRz2I+tWv7BsfDmr6hbWCOogg0qRS7liZHnuInYg8ZZCQcADnIAIGLfib/kFQf9hCy/9Koq7M5nVhjKMJO+qf4mGIx1CtH2WGhyRjt3fmzzs+GrYeMv7A+1XX2cD/XZTzfub+u3b146dPfmquj6JDqunardSzzxvYx+YixFcOcMcNkE4+UdCDyfbHSN/wAlaPP+fJrP8JnGg+Jf+vf/ANlep9vU9nzX1tF/e9T6aVWosPfmd+Wm9+rbv95xcsRgu0W4jVo7hllXOCNpDRjj/fjIx7j1qi0awTf2ZHaER+TKFyRlgWH3WI64LcZxg8nrjutYtFm+HekT4DSxzyIAxO1lYsWUjpztHOCRj0JB5e4stWsI7c3Ed4kdxEHhZliYsMdnyR0IyDz0PTNfbZJneHWGdKvo02ltdrqvnY+QzrKq+KxXtqWt21Zt7pvVfeQrP/Y12k1i/wBl+ymIpNFGJDG6kvkgg9Bjkg/e5zzXU3Pj7xnaabFqc/iC5XT5tvlXItbZkkLbiACEJyNjAggEHGQMjPKOhS0n82zeSVXTyIkZHVlYBjvJB5+YEkE4KYI6kQtc3r3N2kcbXduiFo7dXBDf3yBg8gI+fUAcYFcWLxcsRXlVhon5rZWt8zvw+Eo0KEKVSzce8W2923utL/M65/iJ4xS1tro69eG1uJ2t0m+xQBRIMfK37vIJzxnrg+hx2Hw9vbvUNH1SW8m86b+0HzJ5aIWLIjknaACcse3TA6AV5C808d1pcSzSJHKu94PuIWEYzlRn7pJxnJOT06V6v8MR/wASbUj6aif/AETFXgZ3OTwbUnfr+JdfD01RdVQUWpJKyto43Ob0/Xtc8DapdWVvLGCHDTW7AOjkr8rcYIyMcggnAB6YrYsfF9jf+Jpb+6VrU3d3FIUPzRxhIJIsl8gkkuONoAAySe3f+GraHUD4ntryKO4hOpovlyqGXAtbcjg8defrzXmHiTwpBZa5rEOnyFIbSWMLFIc/K0Lynnrx5ZABBzkZPBJ7nCpUwUXJ6Sin6XXT7yFi8ux1VRxcOSpeykur8z1KOWOaJZImV0YAhlOQQehB7inDpzXJ/DxZ/wDhGg8wcI8rGJWPReMgDPA3Bv8A64OT1nUV+eYqiqNWVNO9mYVqap1HBO6T3FooormMwooooAKKKKACiiigAooooAKKKKACiiigAooooAKKKKACiiigAooooAKKKKACiiigAooooAKKKKACiiigAooooAKKKKACiiigBkkaTRNHKodGUqVIyCD1BHcVU8Gadb6Rr+rWVqu2FbS1kGeTlpLjOT1OAABnnAFXfX3rzzxFbX+p6ne6rYah4l0xbXFhPDp8XzSFCWWQBXy6kTDbgZABJxX0vDddUsQ3N+7b8ehzYqbVJw79DtNf/wCRl1n/AK9NH/8AS24qv4m/5BUH/YQsv/SqKvO0tZ9InXX7jxN4qu/IEc1zbXmmXBEsUZZtjFgUG3LFSThSSQVPzD0/VbNr/TZraN9spAaIliAHVgy5KkHGQM4IOM4IPNdme14TxdGsr8q7prZ67nPh4yUZPrY4p/8AkrR/z/yxrP8ACn/IA8S/9e4/9BerNtcrefFETKjoTkMj4yjCIgqcEjIIIyCRxwSOareE/wDkAeJf+vf/ANleoaap2fRQ/M+4k74a/wDdp/mxNQ/5Jppn/Xy385KZ4vkP9leFohja1nI59cgRAfzNP1A/8W10z/r5b/0KSq3iG70++0jT2j1Kz+06bDHF9nMo8xw4QSHGMZBa3wCQSBNwdorpwlGVWaaV7Ob/ADX5nLXrQouEpuy9pI5m/lt9Tt7Jba7cJbwxI04kJaUvGhKuQcFlLbRxxjBzioZx55e3UvHIFDLIq/dJ3AYP0BHbrgHJps+n6WlgokysDzsSs7RxYfA+6BIWZevO0Dp3NRmOV7+7E822ExLgo+0qOcHOOCPmJOcHI7cV7Cslo/60+85pYOOJlCclrF9G9XZ79l/wS4L1LS3hsHabfIWxMkgAbJU7ZNyksuU+UAjBB5PUelfDH/kCan/2ED/6Jirzi4sVsrfT/OFwvlGYojKgjjAOxjnzC4I27SCq5IJ/hr13wRpsumeFreO5t/s91K8k0ikDd8zErux32bB7YA7V4udTjHC2W8v89/w+QYyUfYtJWvK9r32jY6Lwb/x9+Jf+wov/AKSW1c5qNgt34w1d5QGtpdShtGXJBJFg7t07ESqAc9c9OCeU1221i51S/wBVtdV8TWNjLcmCODS4i+5ox5bOVWTPLRtg4AwFyeQKi0m0m0fWLLU5Nd8RX3m3IM1tqNncRK0kkflKSzIUMmSigkgY43AdfUeIhLLlSi3zqNtE9GlbdHyMk51lK2zueoRRJFGscahEUAKqjAAHAAHYU+iivzh3b1PavfUKKKKkAooooAKKKKACiiigAooooAKKKKACiiigAooooAKKKKACiiigAooooAKKKKACiiigAooooAKKKKACiiigAooooAKKKKACiiigBCZApaFQ8uPkQqDluwwSAeexI+o61zGo2Frd380moT32my/fvDZ6m1sUcLhMxqzxpvHlgF5FyUyByc9LJGk0bxSIrxupV0cZDAjBBB6gikghitYFhtoUiiXO1IwFUZOTgDjqa+jyjOaOApSjOlztv0/HU4sThpVpJqVrHH3+h2E0c9nfPq6MsRS9t/7bkG2Mknf5YlmwCvBMjKmGBJGcjr7a4W8sLa4Dq4dWw6+X8wDsASY2ZScAZKnBOeF6BYIYrWJYbeJIolztSNQqjJycAcdTSoiRAqiBQWJwBgZJJJ+pJJPua3zXP6ONw/sYUeV3ve//AACaGFnSnzSncxdS0IvqsGs6ekI1CLIKykqkwIKkMQCQQDwQD2BBGMchodpeadHrOizWVyb+9Uw2sYjKrPtD7mVmwuAvzckHBGASQD6X7d6iuLeC7gkt7qCOaFxho5VDKw68g8GvMwmYqnH2daPMtPXR3XyPVWLrxg4Rd07b+TucfN4av7LwdbR6/p8yafaO0sxsJRLcjJYDKEbQo3AlgzEAcgDJXHn8R2L6WdOtraZbVob1jDL5LLMWY/ZyzM+Q0apHgsC48tQoYEE9zH4fsIhstnvrOIDAgs7+e3iT/djR1UZPJwBkkk8k0T+HdNuZ/PuEuJZghjEr3UpYKQQRktnBDEEdOT619HRz7LaMbQjJdduv/gR5uLlja83JSVnfS2ivu15nDX/giPxbG2reFdLlh08SEG0u8QhnPUwHJBQAkFThRyATjaOcudI1ieaXw7Lo9xM9q0YktlLS+QzKTkyGQou8OrEAgDAOAQTXrh8OaNIluJ9Nt7o26bIXukE7xqCWChn3MFBJwM4HQYFaENvFbRCK3ijiiXO1I1CqMnJwBx1Nc+I4jo/8uoO/nojroV8RTiozalbq1/X4nA+HPh2qLFPrqLtTaYrJHLLgDpKcfMR02gleDksDx6AzXCK7W0JnmwfLjCq2WwccMyggdcbh065p3JOabIiyxvHIqyIykFGGQwPBBHcV4MsxqVMRCtV1Sadug8ROpWu5PW1vQ4+LTLB5zMs2oZuppZIooNYaJJ55CSwSMSLGUDljiOYsCwDHPSwNL09LuJlmuppkePdaXOtPKIrpD8iGJpChy+1wrTBjtIGQGB6mRVljaOVQ8bKVZWGQwPBBHcU3yYvs/wBn8pPI2eX5WBt24xt29MY4xX03+tuH3+rL7/8AgHlfUKn/AD8ZL/pDQwteQiK4KnegjVMfMQOFdwMgD+I/h0CZ5xUUMENvEkMESQxJ91EUKo5zwBx1qXo1fI47ERxGInVgrJu9ux6NKLhBRbu0FFFFcZoFFFFABRRRQAUUUUAFFFFABRRRQAUUUUAFFFFABRRRQAUUUUAFFFFABRRRQAUUUUAFFFFAHPf8Jx4e/wCf7/yE/wDhR/wnHh7/AJ/v/IT/AOFePUV9d/YeH7v7z7H/AFcw38z/AA/yPYf+E48Pf8/3/kJ/8KP+E48Pf8/3/kJ/8K8eoo/sPD9394f6uYb+Z/h/kew/8Jx4e/5/v/IT/wCFH/CceHv+f7/yE/8AhXj1FH9h4fu/vD/VzDfzP8P8j2H/AITjw9/z/f8AkJ/8KP8AhOPD3/P9/wCQn/wrx6ij+w8P3f3h/q5hv5n+H+R7D/wnHh7/AJ/v/IT/AOFH/CceHv8An+/8hP8A4V49RR/YeH7v7w/1cw38z/D/ACPYf+E38Pf8/wB/5Cf/AAo/4Tjw9/z/AH/kJ/8ACvHqKP7Dw/d/eH+rmG/mf4f5HsP/AAnHh7/n+/8AIT/4Uf8ACb+Hv+f7/wAhP/hXj1FH9h4fu/vD/VzDfzP8P8j2H/hN/D3/AD/f+Qn/AMKP+E38Pf8AP9/5Cf8Awrx6ij+w8P3f3h/q5hv5n+H+R7D/AMJv4e/5/v8AyE/+FH/Cb+Hv+f7/AMhP/hXj1FH9h4fu/vD/AFdw38z/AA/yPYf+E38Pf8/3/kJ/8KP+E48Pf8/3/kJ/8K8eoo/sPD9394f6u4b+Z/h/kew/8Jx4e/5/v/IT/wCFH/CceHv+f7/yE/8AhXj1FH9h4fu/vD/VzDfzP8P8j2H/AITjw9/z/f8AkJ/8KP8AhOPD3/P9/wCQn/wrx6ij+w8P3f3h/q5hv5n+H+R7D/wnHh7/AJ/v/IT/AOFH/Cb+Hv8An+/8hP8A4V49RR/YeH7v7w/1cw38z/D/ACPYf+E48Pf8/wB/5Cf/AAo/4Tjw9/z/AH/kJ/8ACvHqKP7Dw/d/eH+rmG/mf4f5HsP/AAnHh7/n+/8AIT/4Uf8ACceHv+f7/wAhP/hXj1FH9h4fu/vD/VzDfzP8P8j2H/hOPD3/AD/f+Qn/AMKP+E48Pf8AP9/5Cf8Awrx6ij+w8P3f3h/q5hv5n+H+R7D/AMJx4e/5/v8AyE/+FH/CceHv+f7/AMhP/hXj1FH9h4fu/vD/AFcw38z/AA/yPYf+E48Pf8/3/kJ/8KP+E48Pf8/3/kJ/8K8eoo/sPD9394f6uYb+Z/h/kew/8Jx4e/5/v/IT/wCFH/CceHv+f7/yE/8AhXj1FH9h4fu/vD/VzDfzP8P8j2H/AITjw9/z/f8AkJ/8KP8AhOPD3/P9/wCQn/wrx6ij+w8P3f3h/q5hv5n+H+R7D/wnHh7/AJ/v/IT/AOFH/CceHv8An+/8hP8A4V49RR/YeH7v7w/1cw38z/D/ACPYf+E48Pf8/wB/5Cf/AAo/4Tjw9/z/AH/kJ/8ACvHqKP7Dw/d/eH+rmG/mf4f5HsP/AAnHh7/n+/8AIT/4Uf8ACceHv+f7/wAhP/hXj1FH9h4fu/vD/VzDfzP8P8j2H/hOPD3/AD/f+Qn/AMKP+E48Pf8AP9/5Cf8Awrx6ij+w8P3f3h/q5hv5n+H+R7D/AMJx4e/5/v8AyE/+FH/CceHv+f7/AMhP/hXj1FH9h4fu/vD/AFcw38z/AA/yPYf+E48Pf8/3/kJ/8KP+E48Pf8/3/kJ/8K8eoo/sPD9394f6uYb+Z/h/kew/8Jx4e/5/v/IT/wCFH/CceHv+f7/yE/8AhXj1FH9h4fu/vD/VzDfzP8P8gooor2T6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k="/>
          <p:cNvSpPr>
            <a:spLocks noChangeAspect="1" noChangeArrowheads="1"/>
          </p:cNvSpPr>
          <p:nvPr/>
        </p:nvSpPr>
        <p:spPr bwMode="auto">
          <a:xfrm>
            <a:off x="2159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1578"/>
            <a:ext cx="12192000" cy="35331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81424" y="592900"/>
            <a:ext cx="4629150" cy="3550488"/>
          </a:xfrm>
          <a:prstGeom prst="rect">
            <a:avLst/>
          </a:prstGeom>
          <a:solidFill>
            <a:srgbClr val="1A7BA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65545" y="1057450"/>
            <a:ext cx="1260909" cy="182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9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</a:t>
            </a:r>
            <a:endParaRPr lang="zh-CN" altLang="en-US" sz="9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18877" y="3141486"/>
            <a:ext cx="3467616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solidFill>
                  <a:schemeClr val="bg1"/>
                </a:solidFill>
              </a:rPr>
              <a:t>他们</a:t>
            </a:r>
            <a:r>
              <a:rPr lang="zh-CN" altLang="en-US" sz="3200" b="1" kern="0" dirty="0" smtClean="0">
                <a:solidFill>
                  <a:schemeClr val="bg1"/>
                </a:solidFill>
              </a:rPr>
              <a:t>都提前回家</a:t>
            </a:r>
            <a:r>
              <a:rPr lang="zh-CN" altLang="en-US" sz="3200" b="1" kern="0" dirty="0">
                <a:solidFill>
                  <a:schemeClr val="bg1"/>
                </a:solidFill>
              </a:rPr>
              <a:t>了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83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 advClick="0" advTm="1456">
        <p15:prstTrans prst="peelOff"/>
      </p:transition>
    </mc:Choice>
    <mc:Fallback xmlns="">
      <p:transition spd="med" advClick="0" advTm="145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13661494" flipH="1">
            <a:off x="-1844412" y="2668430"/>
            <a:ext cx="7755790" cy="1445535"/>
          </a:xfrm>
          <a:prstGeom prst="triangle">
            <a:avLst>
              <a:gd name="adj" fmla="val 21257"/>
            </a:avLst>
          </a:prstGeom>
          <a:solidFill>
            <a:srgbClr val="1A7BAE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32111" y="3009225"/>
            <a:ext cx="3850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kern="0" dirty="0" smtClean="0">
                <a:solidFill>
                  <a:schemeClr val="accent2"/>
                </a:solidFill>
                <a:cs typeface="+mn-ea"/>
                <a:sym typeface="+mn-lt"/>
              </a:rPr>
              <a:t>            之</a:t>
            </a:r>
            <a:r>
              <a:rPr lang="zh-CN" altLang="en-US" sz="5400" kern="0" dirty="0">
                <a:solidFill>
                  <a:schemeClr val="accent2"/>
                </a:solidFill>
                <a:cs typeface="+mn-ea"/>
                <a:sym typeface="+mn-lt"/>
              </a:rPr>
              <a:t>战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直接连接符 10"/>
          <p:cNvCxnSpPr/>
          <p:nvPr/>
        </p:nvCxnSpPr>
        <p:spPr>
          <a:xfrm>
            <a:off x="6951703" y="4566597"/>
            <a:ext cx="2737280" cy="0"/>
          </a:xfrm>
          <a:prstGeom prst="line">
            <a:avLst/>
          </a:prstGeom>
          <a:ln>
            <a:solidFill>
              <a:srgbClr val="10315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39"/>
          <p:cNvSpPr/>
          <p:nvPr/>
        </p:nvSpPr>
        <p:spPr>
          <a:xfrm>
            <a:off x="6956600" y="3836110"/>
            <a:ext cx="4540075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Add Your Text</a:t>
            </a:r>
          </a:p>
        </p:txBody>
      </p:sp>
      <p:sp>
        <p:nvSpPr>
          <p:cNvPr id="14" name="矩形 13"/>
          <p:cNvSpPr/>
          <p:nvPr/>
        </p:nvSpPr>
        <p:spPr>
          <a:xfrm>
            <a:off x="6956600" y="4209721"/>
            <a:ext cx="3725577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cs typeface="+mn-ea"/>
                <a:sym typeface="+mn-lt"/>
              </a:rPr>
              <a:t>Add Your Text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896641" y="4523596"/>
            <a:ext cx="357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>
                <a:solidFill>
                  <a:srgbClr val="1E3240"/>
                </a:solidFill>
                <a:cs typeface="+mn-ea"/>
                <a:sym typeface="+mn-lt"/>
              </a:rPr>
              <a:t>观看</a:t>
            </a:r>
            <a:r>
              <a:rPr lang="zh-CN" altLang="en-US" sz="3200" kern="0" dirty="0" smtClean="0">
                <a:solidFill>
                  <a:srgbClr val="1E3240"/>
                </a:solidFill>
                <a:cs typeface="+mn-ea"/>
                <a:sym typeface="+mn-lt"/>
              </a:rPr>
              <a:t>人数历史新高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1E32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4294967295"/>
          </p:nvPr>
        </p:nvSpPr>
        <p:spPr>
          <a:xfrm>
            <a:off x="1695835" y="472781"/>
            <a:ext cx="3279140" cy="5355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4800" baseline="0" dirty="0" smtClean="0">
                <a:latin typeface="+mn-ea"/>
                <a:ea typeface="+mn-ea"/>
              </a:rPr>
              <a:t>焦点</a:t>
            </a:r>
            <a:r>
              <a:rPr lang="zh-CN" altLang="en-US" baseline="0" dirty="0" smtClean="0">
                <a:latin typeface="+mn-ea"/>
                <a:ea typeface="+mn-ea"/>
              </a:rPr>
              <a:t>之战</a:t>
            </a:r>
            <a:endParaRPr lang="zh-CN" altLang="en-US" baseline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247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世界杯消费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5194570" y="3636243"/>
            <a:ext cx="6569245" cy="276999"/>
          </a:xfrm>
        </p:spPr>
        <p:txBody>
          <a:bodyPr/>
          <a:lstStyle/>
          <a:p>
            <a:r>
              <a:rPr lang="zh-CN" altLang="en-US" dirty="0" smtClean="0"/>
              <a:t>数据来源于网络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9456" y="-3167055"/>
            <a:ext cx="3437159" cy="118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666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666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875602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9525" y="302795"/>
            <a:ext cx="2031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09"/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+mn-lt"/>
              </a:rPr>
              <a:t>揭幕当天</a:t>
            </a:r>
            <a:r>
              <a:rPr kumimoji="1" lang="zh-CN" altLang="en-US" sz="2400" b="1" kern="0" dirty="0" smtClean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夜宵</a:t>
            </a:r>
            <a:endParaRPr kumimoji="1" lang="en-US" altLang="zh-CN" sz="2400" b="1" kern="0" dirty="0" smtClean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  <a:p>
            <a:pPr algn="ctr" defTabSz="914309"/>
            <a:r>
              <a:rPr kumimoji="1" lang="zh-CN" altLang="en-US" sz="2400" b="1" kern="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小龙虾、啤酒</a:t>
            </a:r>
            <a:endParaRPr kumimoji="1" lang="en-US" altLang="zh-CN" sz="2400" b="1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394997" y="2766775"/>
            <a:ext cx="2641027" cy="3549955"/>
            <a:chOff x="3394997" y="2766775"/>
            <a:chExt cx="2641027" cy="3549955"/>
          </a:xfrm>
        </p:grpSpPr>
        <p:sp>
          <p:nvSpPr>
            <p:cNvPr id="8" name="矩形 7"/>
            <p:cNvSpPr/>
            <p:nvPr/>
          </p:nvSpPr>
          <p:spPr>
            <a:xfrm>
              <a:off x="3394997" y="2766775"/>
              <a:ext cx="2641027" cy="35499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766480" y="2905657"/>
              <a:ext cx="1937752" cy="912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en-US" altLang="zh-CN" sz="5332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271%</a:t>
              </a:r>
              <a:endParaRPr lang="zh-CN" altLang="en-US" sz="5332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0" name="直接连接符 21"/>
            <p:cNvCxnSpPr/>
            <p:nvPr/>
          </p:nvCxnSpPr>
          <p:spPr>
            <a:xfrm>
              <a:off x="4081520" y="3828292"/>
              <a:ext cx="1267983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3860922" y="3842498"/>
              <a:ext cx="170917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zh-CN" altLang="en-US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夜宵增幅</a:t>
              </a:r>
              <a:r>
                <a:rPr lang="en-US" altLang="zh-CN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21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55"/>
            <p:cNvSpPr/>
            <p:nvPr/>
          </p:nvSpPr>
          <p:spPr>
            <a:xfrm>
              <a:off x="3632348" y="4349081"/>
              <a:ext cx="2166326" cy="1959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送出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153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万只小龙虾；</a:t>
              </a:r>
              <a:endParaRPr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烤</a:t>
              </a: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串订单增幅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68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kumimoji="1"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白酒订单增幅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31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kumimoji="1"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串串香订单增幅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43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kumimoji="1"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r="30068"/>
          <a:stretch/>
        </p:blipFill>
        <p:spPr>
          <a:xfrm>
            <a:off x="676447" y="2776400"/>
            <a:ext cx="2612639" cy="35320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70157" y="2758448"/>
            <a:ext cx="2641027" cy="3549955"/>
            <a:chOff x="6170157" y="2758448"/>
            <a:chExt cx="2641027" cy="3549955"/>
          </a:xfrm>
        </p:grpSpPr>
        <p:sp>
          <p:nvSpPr>
            <p:cNvPr id="20" name="矩形 19"/>
            <p:cNvSpPr/>
            <p:nvPr/>
          </p:nvSpPr>
          <p:spPr>
            <a:xfrm>
              <a:off x="6170157" y="2758448"/>
              <a:ext cx="2641027" cy="35499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36082" y="2884161"/>
              <a:ext cx="1709177" cy="912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en-US" altLang="zh-CN" sz="5332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72%</a:t>
              </a:r>
              <a:endParaRPr lang="zh-CN" altLang="en-US" sz="5332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856680" y="3819965"/>
              <a:ext cx="1267983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6636082" y="3834171"/>
              <a:ext cx="1709177" cy="42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zh-CN" altLang="en-US" sz="2133" kern="0" dirty="0">
                  <a:solidFill>
                    <a:schemeClr val="bg1"/>
                  </a:solidFill>
                  <a:cs typeface="+mn-ea"/>
                  <a:sym typeface="+mn-lt"/>
                </a:rPr>
                <a:t>啤酒</a:t>
              </a:r>
              <a:r>
                <a:rPr lang="zh-CN" altLang="en-US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增幅</a:t>
              </a:r>
              <a:r>
                <a:rPr lang="en-US" altLang="zh-CN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21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5"/>
            <p:cNvSpPr/>
            <p:nvPr/>
          </p:nvSpPr>
          <p:spPr>
            <a:xfrm>
              <a:off x="6407508" y="4340754"/>
              <a:ext cx="2166326" cy="1159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送出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28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万瓶啤酒；</a:t>
              </a: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白酒订单涨幅为</a:t>
              </a:r>
              <a:r>
                <a:rPr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31.45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开幕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七天，国产啤酒销量上升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385%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8945317" y="2758448"/>
            <a:ext cx="2641027" cy="3549955"/>
          </a:xfrm>
          <a:prstGeom prst="rect">
            <a:avLst/>
          </a:prstGeom>
          <a:blipFill dpi="0" rotWithShape="1">
            <a:blip r:embed="rId3"/>
            <a:srcRect/>
            <a:tile tx="0" ty="0" sx="40000" sy="4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30" name="矩形 55"/>
          <p:cNvSpPr/>
          <p:nvPr/>
        </p:nvSpPr>
        <p:spPr>
          <a:xfrm>
            <a:off x="1888055" y="1449217"/>
            <a:ext cx="8863364" cy="199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各外卖网站数据</a:t>
            </a:r>
            <a:r>
              <a:rPr lang="zh-CN" altLang="en-US" sz="1400" dirty="0"/>
              <a:t>显示，世界杯前两日，新零售夜宵战队场均售出近</a:t>
            </a:r>
            <a:r>
              <a:rPr lang="en-US" altLang="zh-CN" sz="1400" dirty="0"/>
              <a:t>600</a:t>
            </a:r>
            <a:r>
              <a:rPr lang="zh-CN" altLang="en-US" sz="1400" dirty="0"/>
              <a:t>万只小</a:t>
            </a:r>
            <a:r>
              <a:rPr lang="zh-CN" altLang="en-US" sz="1400" dirty="0" smtClean="0"/>
              <a:t>龙虾，还创造</a:t>
            </a:r>
            <a:r>
              <a:rPr lang="zh-CN" altLang="en-US" sz="1400" dirty="0"/>
              <a:t>了场均配送</a:t>
            </a:r>
            <a:r>
              <a:rPr lang="en-US" altLang="zh-CN" sz="1400" dirty="0"/>
              <a:t>305</a:t>
            </a:r>
            <a:r>
              <a:rPr lang="zh-CN" altLang="en-US" sz="1400" dirty="0"/>
              <a:t>万只小龙虾的</a:t>
            </a:r>
            <a:r>
              <a:rPr lang="zh-CN" altLang="en-US" sz="1400" dirty="0" smtClean="0"/>
              <a:t>新纪录，某网站用户平均每秒下单</a:t>
            </a:r>
            <a:r>
              <a:rPr lang="en-US" altLang="zh-CN" sz="1400" dirty="0" smtClean="0"/>
              <a:t>484</a:t>
            </a:r>
            <a:r>
              <a:rPr lang="zh-CN" altLang="en-US" sz="1400" dirty="0" smtClean="0"/>
              <a:t>只小龙虾。</a:t>
            </a:r>
            <a:endParaRPr lang="en-US" altLang="zh-CN" sz="1400" dirty="0" smtClean="0"/>
          </a:p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世界杯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首夜下单外卖的消费者以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90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后为主，占比超过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63%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。另外，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后消费者占比约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27.37</a:t>
            </a:r>
            <a:r>
              <a:rPr lang="en-US" altLang="zh-CN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%</a:t>
            </a: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333" kern="0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催生“品虾师”职业，最高年薪</a:t>
            </a:r>
            <a:r>
              <a:rPr lang="en-US" altLang="zh-CN" sz="1400" dirty="0" smtClean="0"/>
              <a:t>60</a:t>
            </a:r>
            <a:r>
              <a:rPr lang="zh-CN" altLang="en-US" sz="1400" dirty="0" smtClean="0"/>
              <a:t>万。</a:t>
            </a:r>
            <a:endParaRPr lang="zh-CN" altLang="en-US" sz="1400" dirty="0"/>
          </a:p>
          <a:p>
            <a:pPr algn="ctr" defTabSz="914309">
              <a:lnSpc>
                <a:spcPct val="130000"/>
              </a:lnSpc>
            </a:pP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333" kern="0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333" kern="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5659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355198" y="2021227"/>
            <a:ext cx="2389029" cy="4332990"/>
            <a:chOff x="5112944" y="1725864"/>
            <a:chExt cx="1969652" cy="4151408"/>
          </a:xfrm>
        </p:grpSpPr>
        <p:sp>
          <p:nvSpPr>
            <p:cNvPr id="20" name="矩形 19"/>
            <p:cNvSpPr/>
            <p:nvPr/>
          </p:nvSpPr>
          <p:spPr>
            <a:xfrm>
              <a:off x="5112944" y="2302062"/>
              <a:ext cx="45719" cy="19396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112944" y="2708920"/>
              <a:ext cx="50084" cy="14401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112944" y="3018876"/>
              <a:ext cx="50084" cy="14401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5138380" y="1772816"/>
              <a:ext cx="1944216" cy="4104456"/>
            </a:xfrm>
            <a:prstGeom prst="roundRect">
              <a:avLst>
                <a:gd name="adj" fmla="val 11496"/>
              </a:avLst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065856" y="1911808"/>
              <a:ext cx="72008" cy="72008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5907102" y="2084520"/>
              <a:ext cx="399004" cy="48336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584396" y="1725864"/>
              <a:ext cx="252000" cy="46952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915980" y="5414334"/>
              <a:ext cx="360040" cy="360040"/>
            </a:xfrm>
            <a:prstGeom prst="ellipse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250954" y="2276872"/>
              <a:ext cx="1728192" cy="30963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2" r="25303"/>
          <a:stretch/>
        </p:blipFill>
        <p:spPr>
          <a:xfrm>
            <a:off x="1587334" y="2664895"/>
            <a:ext cx="1934677" cy="31157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2897" y="2964333"/>
            <a:ext cx="6238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chemeClr val="accent2"/>
                </a:solidFill>
              </a:rPr>
              <a:t>！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4294967295"/>
          </p:nvPr>
        </p:nvSpPr>
        <p:spPr>
          <a:xfrm>
            <a:off x="869736" y="572879"/>
            <a:ext cx="4358246" cy="53553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618</a:t>
            </a:r>
            <a:r>
              <a:rPr lang="zh-CN" altLang="en-US" dirty="0" smtClean="0">
                <a:latin typeface="+mn-ea"/>
                <a:ea typeface="+mn-ea"/>
              </a:rPr>
              <a:t>遇上世界杯</a:t>
            </a:r>
            <a:endParaRPr lang="zh-CN" altLang="en-US" baseline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918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90" y="2015862"/>
            <a:ext cx="4721528" cy="3937028"/>
          </a:xfrm>
          <a:prstGeom prst="rect">
            <a:avLst/>
          </a:prstGeom>
        </p:spPr>
      </p:pic>
      <p:sp>
        <p:nvSpPr>
          <p:cNvPr id="23" name="标题 2"/>
          <p:cNvSpPr>
            <a:spLocks noGrp="1"/>
          </p:cNvSpPr>
          <p:nvPr>
            <p:ph type="title" idx="4294967295"/>
          </p:nvPr>
        </p:nvSpPr>
        <p:spPr>
          <a:xfrm>
            <a:off x="269508" y="487895"/>
            <a:ext cx="4381406" cy="42473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zh-CN" altLang="en-US" sz="2400" dirty="0" smtClean="0">
                <a:latin typeface="+mn-ea"/>
                <a:ea typeface="+mn-ea"/>
              </a:rPr>
              <a:t>意想不到</a:t>
            </a:r>
            <a:r>
              <a:rPr lang="en-US" altLang="zh-CN" sz="2400" dirty="0" smtClean="0">
                <a:latin typeface="+mn-ea"/>
                <a:ea typeface="+mn-ea"/>
              </a:rPr>
              <a:t>——  </a:t>
            </a:r>
            <a:r>
              <a:rPr lang="zh-CN" altLang="en-US" sz="5400" dirty="0" smtClean="0">
                <a:latin typeface="+mn-ea"/>
                <a:ea typeface="+mn-ea"/>
              </a:rPr>
              <a:t>洗碗机</a:t>
            </a:r>
            <a:endParaRPr lang="zh-CN" altLang="en-US" sz="54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9"/>
          <a:stretch/>
        </p:blipFill>
        <p:spPr>
          <a:xfrm>
            <a:off x="3997960" y="2225134"/>
            <a:ext cx="2011680" cy="24146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00569" y="2197350"/>
            <a:ext cx="4350619" cy="2424318"/>
          </a:xfrm>
          <a:prstGeom prst="rect">
            <a:avLst/>
          </a:prstGeom>
          <a:solidFill>
            <a:srgbClr val="95BC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32952" y="2191617"/>
            <a:ext cx="2641027" cy="25055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5041" y="2317330"/>
            <a:ext cx="2021304" cy="91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altLang="zh-CN" sz="5332" kern="0" dirty="0" smtClean="0">
                <a:solidFill>
                  <a:schemeClr val="bg1"/>
                </a:solidFill>
                <a:cs typeface="+mn-ea"/>
                <a:sym typeface="+mn-lt"/>
              </a:rPr>
              <a:t>194%</a:t>
            </a:r>
            <a:endParaRPr lang="zh-CN" altLang="en-US" sz="5332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1"/>
          <p:cNvCxnSpPr/>
          <p:nvPr/>
        </p:nvCxnSpPr>
        <p:spPr>
          <a:xfrm>
            <a:off x="6419475" y="3253134"/>
            <a:ext cx="1267983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98877" y="3267340"/>
            <a:ext cx="170917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zh-CN" altLang="en-US" sz="2133" kern="0" dirty="0">
                <a:solidFill>
                  <a:schemeClr val="bg1"/>
                </a:solidFill>
                <a:cs typeface="+mn-ea"/>
                <a:sym typeface="+mn-lt"/>
              </a:rPr>
              <a:t>同期</a:t>
            </a:r>
            <a:r>
              <a:rPr lang="zh-CN" altLang="en-US" sz="2133" kern="0" dirty="0" smtClean="0">
                <a:solidFill>
                  <a:schemeClr val="bg1"/>
                </a:solidFill>
                <a:cs typeface="+mn-ea"/>
                <a:sym typeface="+mn-lt"/>
              </a:rPr>
              <a:t>增幅</a:t>
            </a:r>
            <a:r>
              <a:rPr lang="en-US" altLang="zh-CN" sz="2133" kern="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21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55"/>
          <p:cNvSpPr/>
          <p:nvPr/>
        </p:nvSpPr>
        <p:spPr>
          <a:xfrm>
            <a:off x="5970302" y="3863560"/>
            <a:ext cx="2166326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kumimoji="1" lang="zh-CN" altLang="en-US" sz="1333" kern="0" dirty="0" smtClean="0">
                <a:solidFill>
                  <a:schemeClr val="bg1"/>
                </a:solidFill>
                <a:cs typeface="+mn-ea"/>
                <a:sym typeface="+mn-lt"/>
              </a:rPr>
              <a:t>惠州男球迷最贴心</a:t>
            </a:r>
            <a:endParaRPr kumimoji="1" lang="zh-CN" altLang="en-US" sz="1333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r>
              <a:rPr lang="zh-CN" altLang="en-US" sz="1333" kern="0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3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8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4000">
        <p14:warp dir="in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15" grpId="0" animBg="1"/>
      <p:bldP spid="16" grpId="0"/>
      <p:bldP spid="26" grpId="0"/>
      <p:bldP spid="28" grpId="0"/>
    </p:bldLst>
  </p:timing>
</p:sld>
</file>

<file path=ppt/theme/theme1.xml><?xml version="1.0" encoding="utf-8"?>
<a:theme xmlns:a="http://schemas.openxmlformats.org/drawingml/2006/main" name="Office 主题">
  <a:themeElements>
    <a:clrScheme name="多彩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F3420"/>
      </a:accent1>
      <a:accent2>
        <a:srgbClr val="FDA907"/>
      </a:accent2>
      <a:accent3>
        <a:srgbClr val="95BC49"/>
      </a:accent3>
      <a:accent4>
        <a:srgbClr val="1A7BA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乳白玻璃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5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7558D4D-DA52-4E76-A54E-F23863681446}">
  <we:reference id="wa104380162" version="1.0.1.0" store="zh-CN" storeType="OMEX"/>
  <we:alternateReferences>
    <we:reference id="WA104380162" version="1.0.1.0" store="WA1043801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3985</TotalTime>
  <Words>365</Words>
  <Application>Microsoft Office PowerPoint</Application>
  <PresentationFormat>宽屏</PresentationFormat>
  <Paragraphs>121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意想不到——  洗碗机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yugaohe@163.com</cp:lastModifiedBy>
  <cp:revision>255</cp:revision>
  <dcterms:created xsi:type="dcterms:W3CDTF">2015-08-18T02:51:41Z</dcterms:created>
  <dcterms:modified xsi:type="dcterms:W3CDTF">2020-04-18T08:00:42Z</dcterms:modified>
  <cp:category/>
  <cp:contentStatus/>
</cp:coreProperties>
</file>